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
      <p:font typeface="Merriweather"/>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bold.fntdata"/><Relationship Id="rId11" Type="http://schemas.openxmlformats.org/officeDocument/2006/relationships/slide" Target="slides/slide6.xml"/><Relationship Id="rId22" Type="http://schemas.openxmlformats.org/officeDocument/2006/relationships/font" Target="fonts/Merriweather-boldItalic.fntdata"/><Relationship Id="rId10" Type="http://schemas.openxmlformats.org/officeDocument/2006/relationships/slide" Target="slides/slide5.xml"/><Relationship Id="rId21" Type="http://schemas.openxmlformats.org/officeDocument/2006/relationships/font" Target="fonts/Merriweather-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19" Type="http://schemas.openxmlformats.org/officeDocument/2006/relationships/font" Target="fonts/Merriweather-regular.fntdata"/><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png>
</file>

<file path=ppt/media/image12.jpg>
</file>

<file path=ppt/media/image13.png>
</file>

<file path=ppt/media/image14.jpg>
</file>

<file path=ppt/media/image2.jp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6034ed47f0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6034ed47f0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976bc81625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976bc81625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6034ed47f0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6034ed47f0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6034ed47f0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6034ed47f0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6034ed47f0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6034ed47f0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two configurations in the image above are the unstretched and stretched versions respectively. In the first </a:t>
            </a:r>
            <a:r>
              <a:rPr lang="en"/>
              <a:t>position</a:t>
            </a:r>
            <a:r>
              <a:rPr lang="en"/>
              <a:t>, here, there is no stored energy in the system that can help the robot jump. But when the boundary conditions are set in a way that our robot is in the second position, the energy is stored in form of bending energy of the carbon fibre arms and stretching energy of the rubber bands.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6034ed47f0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6034ed47f0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300">
                <a:solidFill>
                  <a:srgbClr val="666666"/>
                </a:solidFill>
                <a:latin typeface="Roboto"/>
                <a:ea typeface="Roboto"/>
                <a:cs typeface="Roboto"/>
                <a:sym typeface="Roboto"/>
              </a:rPr>
              <a:t>We can set the initial conditions on the robot such that our robot starts in the stretched configuration. This can be done by setting the length of the wire connecting the nose cone and the bottom junction. Suppose at time t = t_tig, the robot is launched, the initial condition before and after that time can be given by the following equation. It is also similarly described in the image. Coming to the boundary conditions, there is only one boundary condition here and that is contact with the ground. We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6034ed47f0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6034ed47f0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6034ed47f0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6034ed47f0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www.youtube.com/watch?v=daaDuC1kbds" TargetMode="External"/><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4.jpg"/><Relationship Id="rId4" Type="http://schemas.openxmlformats.org/officeDocument/2006/relationships/image" Target="../media/image2.jpg"/><Relationship Id="rId5" Type="http://schemas.openxmlformats.org/officeDocument/2006/relationships/image" Target="../media/image12.jpg"/><Relationship Id="rId6"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s://moon.nasa.gov/resources/48/the-moons-surface/" TargetMode="External"/><Relationship Id="rId4" Type="http://schemas.openxmlformats.org/officeDocument/2006/relationships/hyperlink" Target="https://doi.org/10.3390/machines10080640" TargetMode="External"/><Relationship Id="rId5" Type="http://schemas.openxmlformats.org/officeDocument/2006/relationships/hyperlink" Target="https://www.slashgear.com/1009254/these-nasa-mars-rover-inventions-could-be-in-your-next-car/" TargetMode="External"/><Relationship Id="rId6" Type="http://schemas.openxmlformats.org/officeDocument/2006/relationships/hyperlink" Target="https://www.istockphoto.com/photos/rocky-ground" TargetMode="External"/><Relationship Id="rId7" Type="http://schemas.openxmlformats.org/officeDocument/2006/relationships/hyperlink" Target="https://geographical.co.uk/science-environment/geo-explainer-how-are-deserts-formed-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Simulation of World’s Highest Jumping Robot</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Junlin Chen  </a:t>
            </a:r>
            <a:endParaRPr/>
          </a:p>
          <a:p>
            <a:pPr indent="0" lvl="0" marL="0" rtl="0" algn="l">
              <a:spcBef>
                <a:spcPts val="0"/>
              </a:spcBef>
              <a:spcAft>
                <a:spcPts val="0"/>
              </a:spcAft>
              <a:buNone/>
            </a:pPr>
            <a:r>
              <a:rPr lang="en"/>
              <a:t>Sanskar Nalkande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Previous Jumping Robots</a:t>
            </a:r>
            <a:endParaRPr/>
          </a:p>
        </p:txBody>
      </p:sp>
      <p:sp>
        <p:nvSpPr>
          <p:cNvPr id="71" name="Google Shape;71;p14"/>
          <p:cNvSpPr txBox="1"/>
          <p:nvPr>
            <p:ph idx="1" type="body"/>
          </p:nvPr>
        </p:nvSpPr>
        <p:spPr>
          <a:xfrm>
            <a:off x="4621350" y="775175"/>
            <a:ext cx="4166400" cy="40986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sz="1800"/>
              <a:t>Bio-mimic One-Legged Robot</a:t>
            </a:r>
            <a:endParaRPr sz="1800"/>
          </a:p>
          <a:p>
            <a:pPr indent="-317500" lvl="1" marL="914400" rtl="0" algn="l">
              <a:lnSpc>
                <a:spcPct val="150000"/>
              </a:lnSpc>
              <a:spcBef>
                <a:spcPts val="0"/>
              </a:spcBef>
              <a:spcAft>
                <a:spcPts val="0"/>
              </a:spcAft>
              <a:buSzPts val="1400"/>
              <a:buChar char="○"/>
            </a:pPr>
            <a:r>
              <a:rPr lang="en" sz="1400"/>
              <a:t>Muscle</a:t>
            </a:r>
            <a:r>
              <a:rPr lang="en" sz="1400"/>
              <a:t>, tendon, etc</a:t>
            </a:r>
            <a:endParaRPr sz="1400"/>
          </a:p>
          <a:p>
            <a:pPr indent="-317500" lvl="1" marL="914400" rtl="0" algn="l">
              <a:lnSpc>
                <a:spcPct val="150000"/>
              </a:lnSpc>
              <a:spcBef>
                <a:spcPts val="0"/>
              </a:spcBef>
              <a:spcAft>
                <a:spcPts val="0"/>
              </a:spcAft>
              <a:buSzPts val="1400"/>
              <a:buChar char="○"/>
            </a:pPr>
            <a:r>
              <a:rPr lang="en" sz="1400"/>
              <a:t>Limited specific elastic energy</a:t>
            </a:r>
            <a:endParaRPr sz="1400"/>
          </a:p>
          <a:p>
            <a:pPr indent="-317500" lvl="1" marL="914400" rtl="0" algn="l">
              <a:lnSpc>
                <a:spcPct val="150000"/>
              </a:lnSpc>
              <a:spcBef>
                <a:spcPts val="0"/>
              </a:spcBef>
              <a:spcAft>
                <a:spcPts val="0"/>
              </a:spcAft>
              <a:buSzPts val="1400"/>
              <a:buChar char="○"/>
            </a:pPr>
            <a:r>
              <a:rPr lang="en" sz="1400"/>
              <a:t>Demanding Structures</a:t>
            </a:r>
            <a:endParaRPr/>
          </a:p>
          <a:p>
            <a:pPr indent="0" lvl="0" marL="0" rtl="0" algn="l">
              <a:lnSpc>
                <a:spcPct val="150000"/>
              </a:lnSpc>
              <a:spcBef>
                <a:spcPts val="1200"/>
              </a:spcBef>
              <a:spcAft>
                <a:spcPts val="0"/>
              </a:spcAft>
              <a:buNone/>
            </a:pPr>
            <a:r>
              <a:t/>
            </a:r>
            <a:endParaRPr/>
          </a:p>
          <a:p>
            <a:pPr indent="-342900" lvl="0" marL="457200" rtl="0" algn="l">
              <a:lnSpc>
                <a:spcPct val="150000"/>
              </a:lnSpc>
              <a:spcBef>
                <a:spcPts val="1200"/>
              </a:spcBef>
              <a:spcAft>
                <a:spcPts val="0"/>
              </a:spcAft>
              <a:buSzPts val="1800"/>
              <a:buChar char="●"/>
            </a:pPr>
            <a:r>
              <a:rPr lang="en" sz="1800"/>
              <a:t>Engineered Multi-Legged Robot</a:t>
            </a:r>
            <a:endParaRPr sz="1800"/>
          </a:p>
          <a:p>
            <a:pPr indent="-317500" lvl="1" marL="914400" rtl="0" algn="l">
              <a:lnSpc>
                <a:spcPct val="150000"/>
              </a:lnSpc>
              <a:spcBef>
                <a:spcPts val="0"/>
              </a:spcBef>
              <a:spcAft>
                <a:spcPts val="0"/>
              </a:spcAft>
              <a:buSzPts val="1400"/>
              <a:buChar char="○"/>
            </a:pPr>
            <a:r>
              <a:rPr lang="en" sz="1400"/>
              <a:t>Electric motors </a:t>
            </a:r>
            <a:endParaRPr sz="1400"/>
          </a:p>
          <a:p>
            <a:pPr indent="-317500" lvl="1" marL="914400" rtl="0" algn="l">
              <a:lnSpc>
                <a:spcPct val="150000"/>
              </a:lnSpc>
              <a:spcBef>
                <a:spcPts val="0"/>
              </a:spcBef>
              <a:spcAft>
                <a:spcPts val="0"/>
              </a:spcAft>
              <a:buSzPts val="1400"/>
              <a:buChar char="○"/>
            </a:pPr>
            <a:r>
              <a:rPr lang="en" sz="1400"/>
              <a:t>Tension linkage</a:t>
            </a:r>
            <a:endParaRPr sz="1400"/>
          </a:p>
          <a:p>
            <a:pPr indent="-317500" lvl="1" marL="914400" rtl="0" algn="l">
              <a:lnSpc>
                <a:spcPct val="150000"/>
              </a:lnSpc>
              <a:spcBef>
                <a:spcPts val="0"/>
              </a:spcBef>
              <a:spcAft>
                <a:spcPts val="0"/>
              </a:spcAft>
              <a:buSzPts val="1400"/>
              <a:buChar char="○"/>
            </a:pPr>
            <a:r>
              <a:rPr lang="en" sz="1400"/>
              <a:t>Still relatively limited elastic energy</a:t>
            </a:r>
            <a:endParaRPr sz="1400"/>
          </a:p>
        </p:txBody>
      </p:sp>
      <p:pic>
        <p:nvPicPr>
          <p:cNvPr id="72" name="Google Shape;72;p14"/>
          <p:cNvPicPr preferRelativeResize="0"/>
          <p:nvPr/>
        </p:nvPicPr>
        <p:blipFill>
          <a:blip r:embed="rId3">
            <a:alphaModFix/>
          </a:blip>
          <a:stretch>
            <a:fillRect/>
          </a:stretch>
        </p:blipFill>
        <p:spPr>
          <a:xfrm>
            <a:off x="389600" y="2641275"/>
            <a:ext cx="2288850" cy="2183100"/>
          </a:xfrm>
          <a:prstGeom prst="rect">
            <a:avLst/>
          </a:prstGeom>
          <a:noFill/>
          <a:ln>
            <a:noFill/>
          </a:ln>
        </p:spPr>
      </p:pic>
      <p:pic>
        <p:nvPicPr>
          <p:cNvPr id="73" name="Google Shape;73;p14"/>
          <p:cNvPicPr preferRelativeResize="0"/>
          <p:nvPr/>
        </p:nvPicPr>
        <p:blipFill>
          <a:blip r:embed="rId4">
            <a:alphaModFix/>
          </a:blip>
          <a:stretch>
            <a:fillRect/>
          </a:stretch>
        </p:blipFill>
        <p:spPr>
          <a:xfrm>
            <a:off x="2079370" y="1442150"/>
            <a:ext cx="1997056" cy="2105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79" name="Google Shape;79;p15"/>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descr="This tiny robot can jump higher than anything else in the world. This video is sponsored by Brilliant. The first 200 people to sign up via https://brilliant.org/veritasium get 20% off a yearly subscription.&#10;&#10;Huge thanks to Dr. Elliot Hawkes and the rest of the group - Charles Xiao, Chris Keeley, Dr. Morgan Pope, and Dr. Günter Niemeyer - for having us at UCSB and showing us their high-flying jumper. This work was partially supported by an Early Career Faculty Grant from NASA’s Space Technology Research Grants Program.&#10;&#10;▀▀▀&#10;References:&#10;&#10;Hawkes, E.W., Xiao, C., Peloquin, R., Keeley, C., Begley, M.R., Pope, M.T., &amp; Niemeyer, G. (2022). Engineered jumpers overcome biological limits via work multiplication. Nature, 604, 657-661. – https://rdcu.be/cMePc&#10;https://ve42.co/Hawkes2022&#10;Fernandez, S. (2022). Hitting New Heights. The Current, UC Santa Barbara. – https://ve42.co/Fernandez2022&#10;Bushwick, S. (2022). Record-Breaking Jumping Robot Can Leap a 10-Story Building. Engineering, Scientific American. – https://ve42.co/Bushwick2022&#10;Mack, E. (2022). This Robot Can Leap Nine Stories in One Jump, Will Go Even Higher on Moon. Science, CNET. – https://ve42.co/Mack2022&#10;Ashby, M. (2020). Materials Selection in Mechanical Design (4th edition). Elsevier. &#10;Jumping robot leaps to record heights. Nature Video - https://ve42.co/NatureJumper&#10;MultiMo-Bat Robot - https://ve42.co/MultiMoBat&#10;Galago Jump - https://ve42.co/GalagoJump&#10;Slingshot Spider - https://ve42.co/SlingshotSpider&#10;&#10;▀▀▀&#10;Special thanks to Patreon supporters: RayJ Johnson, Brian Busbee, Jerome Barakos M.D., Amadeo Bee, TTST, Balkrishna Heroor, Chris LaClair, John H. Austin, Jr., OnlineBookClub.org, Matthew Gonzalez, Eric Sexton, john kiehl, Nathan Lanza, Diffbot, Gnare, Dave Kircher, Burt Humburg, Blake Byers, Dumky, Evgeny Skvortsov, Meekay, Bill Linder, Paul Peijzel, Josh Hibschman, Mac Malkawi, Michael Schneider, jim buckmaster, Juan Benet, Robert Blum, Sunil Nagaraj, Richard Sundvall, Lee Redden, Stephen Wilcox, Marinus Kuivenhoven, Michael Krugman, Cy 'kkm' K'Nelson, Sam Lutfi, Ron Neal&#10;&#10;▀▀▀&#10;Written by Emily Zhang and Derek Muller&#10;Filmed by Derek Muller and Trenton Oliver&#10;Animation by Mike Radjabov and Ivy Tello&#10;Edited by Trenton Oliver&#10;Additional video/photos supplied by Pond5 and Getty Images&#10;Music from Epidemic Sound&#10;Produced by Derek Muller, Petr Lebedev, and Emily Zhang" id="80" name="Google Shape;80;p15" title="World's Highest Jumping Robot">
            <a:hlinkClick r:id="rId3"/>
          </p:cNvPr>
          <p:cNvPicPr preferRelativeResize="0"/>
          <p:nvPr/>
        </p:nvPicPr>
        <p:blipFill>
          <a:blip r:embed="rId4">
            <a:alphaModFix/>
          </a:blip>
          <a:stretch>
            <a:fillRect/>
          </a:stretch>
        </p:blipFill>
        <p:spPr>
          <a:xfrm>
            <a:off x="555838" y="312662"/>
            <a:ext cx="8032325" cy="4518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Jumping Robot</a:t>
            </a:r>
            <a:endParaRPr/>
          </a:p>
        </p:txBody>
      </p:sp>
      <p:pic>
        <p:nvPicPr>
          <p:cNvPr id="86" name="Google Shape;86;p16"/>
          <p:cNvPicPr preferRelativeResize="0"/>
          <p:nvPr/>
        </p:nvPicPr>
        <p:blipFill>
          <a:blip r:embed="rId3">
            <a:alphaModFix/>
          </a:blip>
          <a:stretch>
            <a:fillRect/>
          </a:stretch>
        </p:blipFill>
        <p:spPr>
          <a:xfrm>
            <a:off x="5540713" y="1423463"/>
            <a:ext cx="3483570" cy="1828874"/>
          </a:xfrm>
          <a:prstGeom prst="rect">
            <a:avLst/>
          </a:prstGeom>
          <a:noFill/>
          <a:ln>
            <a:noFill/>
          </a:ln>
        </p:spPr>
      </p:pic>
      <p:sp>
        <p:nvSpPr>
          <p:cNvPr id="87" name="Google Shape;87;p16"/>
          <p:cNvSpPr txBox="1"/>
          <p:nvPr>
            <p:ph idx="1" type="body"/>
          </p:nvPr>
        </p:nvSpPr>
        <p:spPr>
          <a:xfrm>
            <a:off x="64975" y="1879000"/>
            <a:ext cx="4166400" cy="40986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sz="1800"/>
              <a:t>Hybrid Tension-Compression Jumping Robot</a:t>
            </a:r>
            <a:endParaRPr sz="1800"/>
          </a:p>
          <a:p>
            <a:pPr indent="-342900" lvl="1" marL="914400" rtl="0" algn="l">
              <a:lnSpc>
                <a:spcPct val="150000"/>
              </a:lnSpc>
              <a:spcBef>
                <a:spcPts val="0"/>
              </a:spcBef>
              <a:spcAft>
                <a:spcPts val="0"/>
              </a:spcAft>
              <a:buSzPts val="1800"/>
              <a:buChar char="○"/>
            </a:pPr>
            <a:r>
              <a:rPr lang="en" sz="1800"/>
              <a:t>Hybrid tension-compression</a:t>
            </a:r>
            <a:endParaRPr sz="1800"/>
          </a:p>
          <a:p>
            <a:pPr indent="-342900" lvl="1" marL="914400" rtl="0" algn="l">
              <a:lnSpc>
                <a:spcPct val="150000"/>
              </a:lnSpc>
              <a:spcBef>
                <a:spcPts val="0"/>
              </a:spcBef>
              <a:spcAft>
                <a:spcPts val="0"/>
              </a:spcAft>
              <a:buSzPts val="1800"/>
              <a:buChar char="○"/>
            </a:pPr>
            <a:r>
              <a:rPr lang="en" sz="1800"/>
              <a:t>Engineered drive system</a:t>
            </a:r>
            <a:endParaRPr sz="1800"/>
          </a:p>
          <a:p>
            <a:pPr indent="-342900" lvl="1" marL="914400" rtl="0" algn="l">
              <a:lnSpc>
                <a:spcPct val="150000"/>
              </a:lnSpc>
              <a:spcBef>
                <a:spcPts val="0"/>
              </a:spcBef>
              <a:spcAft>
                <a:spcPts val="0"/>
              </a:spcAft>
              <a:buSzPts val="1800"/>
              <a:buChar char="○"/>
            </a:pPr>
            <a:r>
              <a:rPr lang="en" sz="1800"/>
              <a:t>High specific energy</a:t>
            </a:r>
            <a:endParaRPr sz="1800"/>
          </a:p>
          <a:p>
            <a:pPr indent="-342900" lvl="1" marL="914400" rtl="0" algn="l">
              <a:lnSpc>
                <a:spcPct val="150000"/>
              </a:lnSpc>
              <a:spcBef>
                <a:spcPts val="0"/>
              </a:spcBef>
              <a:spcAft>
                <a:spcPts val="0"/>
              </a:spcAft>
              <a:buSzPts val="1800"/>
              <a:buChar char="○"/>
            </a:pPr>
            <a:r>
              <a:rPr lang="en" sz="1800"/>
              <a:t>Minimal landing requirements</a:t>
            </a:r>
            <a:endParaRPr sz="1800"/>
          </a:p>
        </p:txBody>
      </p:sp>
      <p:pic>
        <p:nvPicPr>
          <p:cNvPr id="88" name="Google Shape;88;p16"/>
          <p:cNvPicPr preferRelativeResize="0"/>
          <p:nvPr/>
        </p:nvPicPr>
        <p:blipFill>
          <a:blip r:embed="rId4">
            <a:alphaModFix/>
          </a:blip>
          <a:stretch>
            <a:fillRect/>
          </a:stretch>
        </p:blipFill>
        <p:spPr>
          <a:xfrm>
            <a:off x="4610400" y="2089862"/>
            <a:ext cx="1366951" cy="1828875"/>
          </a:xfrm>
          <a:prstGeom prst="rect">
            <a:avLst/>
          </a:prstGeom>
          <a:noFill/>
          <a:ln>
            <a:noFill/>
          </a:ln>
        </p:spPr>
      </p:pic>
      <p:pic>
        <p:nvPicPr>
          <p:cNvPr id="89" name="Google Shape;89;p16"/>
          <p:cNvPicPr preferRelativeResize="0"/>
          <p:nvPr/>
        </p:nvPicPr>
        <p:blipFill>
          <a:blip r:embed="rId5">
            <a:alphaModFix/>
          </a:blip>
          <a:stretch>
            <a:fillRect/>
          </a:stretch>
        </p:blipFill>
        <p:spPr>
          <a:xfrm>
            <a:off x="4423950" y="3754225"/>
            <a:ext cx="4643302" cy="1008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Importance of Our Project</a:t>
            </a:r>
            <a:endParaRPr/>
          </a:p>
        </p:txBody>
      </p:sp>
      <p:sp>
        <p:nvSpPr>
          <p:cNvPr id="95" name="Google Shape;95;p17"/>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Transportation on Rough Terrains</a:t>
            </a:r>
            <a:endParaRPr sz="1800"/>
          </a:p>
          <a:p>
            <a:pPr indent="-317500" lvl="1" marL="914400" rtl="0" algn="l">
              <a:spcBef>
                <a:spcPts val="0"/>
              </a:spcBef>
              <a:spcAft>
                <a:spcPts val="0"/>
              </a:spcAft>
              <a:buSzPts val="1400"/>
              <a:buChar char="○"/>
            </a:pPr>
            <a:r>
              <a:rPr lang="en" sz="1400"/>
              <a:t>“Shoot” like arrow</a:t>
            </a:r>
            <a:endParaRPr sz="1400"/>
          </a:p>
          <a:p>
            <a:pPr indent="-317500" lvl="1" marL="914400" rtl="0" algn="l">
              <a:spcBef>
                <a:spcPts val="0"/>
              </a:spcBef>
              <a:spcAft>
                <a:spcPts val="0"/>
              </a:spcAft>
              <a:buSzPts val="1400"/>
              <a:buChar char="○"/>
            </a:pPr>
            <a:r>
              <a:rPr lang="en" sz="1400"/>
              <a:t>No surface traction requirement</a:t>
            </a:r>
            <a:endParaRPr sz="1400"/>
          </a:p>
        </p:txBody>
      </p:sp>
      <p:sp>
        <p:nvSpPr>
          <p:cNvPr id="96" name="Google Shape;96;p17"/>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Extraterrestrial Exploration</a:t>
            </a:r>
            <a:endParaRPr sz="1800"/>
          </a:p>
          <a:p>
            <a:pPr indent="-317500" lvl="1" marL="914400" rtl="0" algn="l">
              <a:spcBef>
                <a:spcPts val="0"/>
              </a:spcBef>
              <a:spcAft>
                <a:spcPts val="0"/>
              </a:spcAft>
              <a:buSzPts val="1400"/>
              <a:buChar char="○"/>
            </a:pPr>
            <a:r>
              <a:rPr lang="en" sz="1400"/>
              <a:t>Lightweight !</a:t>
            </a:r>
            <a:endParaRPr sz="1400"/>
          </a:p>
          <a:p>
            <a:pPr indent="-317500" lvl="1" marL="914400" rtl="0" algn="l">
              <a:spcBef>
                <a:spcPts val="0"/>
              </a:spcBef>
              <a:spcAft>
                <a:spcPts val="0"/>
              </a:spcAft>
              <a:buSzPts val="1400"/>
              <a:buChar char="○"/>
            </a:pPr>
            <a:r>
              <a:rPr lang="en" sz="1400"/>
              <a:t>No limits on obstacle size</a:t>
            </a:r>
            <a:endParaRPr sz="1400"/>
          </a:p>
        </p:txBody>
      </p:sp>
      <p:pic>
        <p:nvPicPr>
          <p:cNvPr id="97" name="Google Shape;97;p17"/>
          <p:cNvPicPr preferRelativeResize="0"/>
          <p:nvPr/>
        </p:nvPicPr>
        <p:blipFill>
          <a:blip r:embed="rId3">
            <a:alphaModFix/>
          </a:blip>
          <a:stretch>
            <a:fillRect/>
          </a:stretch>
        </p:blipFill>
        <p:spPr>
          <a:xfrm>
            <a:off x="481200" y="3008865"/>
            <a:ext cx="2417126" cy="1613385"/>
          </a:xfrm>
          <a:prstGeom prst="rect">
            <a:avLst/>
          </a:prstGeom>
          <a:noFill/>
          <a:ln>
            <a:noFill/>
          </a:ln>
        </p:spPr>
      </p:pic>
      <p:pic>
        <p:nvPicPr>
          <p:cNvPr id="98" name="Google Shape;98;p17"/>
          <p:cNvPicPr preferRelativeResize="0"/>
          <p:nvPr/>
        </p:nvPicPr>
        <p:blipFill>
          <a:blip r:embed="rId4">
            <a:alphaModFix/>
          </a:blip>
          <a:stretch>
            <a:fillRect/>
          </a:stretch>
        </p:blipFill>
        <p:spPr>
          <a:xfrm>
            <a:off x="2291950" y="3563775"/>
            <a:ext cx="2247549" cy="1498350"/>
          </a:xfrm>
          <a:prstGeom prst="rect">
            <a:avLst/>
          </a:prstGeom>
          <a:noFill/>
          <a:ln>
            <a:noFill/>
          </a:ln>
        </p:spPr>
      </p:pic>
      <p:pic>
        <p:nvPicPr>
          <p:cNvPr id="99" name="Google Shape;99;p17"/>
          <p:cNvPicPr preferRelativeResize="0"/>
          <p:nvPr/>
        </p:nvPicPr>
        <p:blipFill>
          <a:blip r:embed="rId5">
            <a:alphaModFix/>
          </a:blip>
          <a:stretch>
            <a:fillRect/>
          </a:stretch>
        </p:blipFill>
        <p:spPr>
          <a:xfrm>
            <a:off x="4832400" y="3563775"/>
            <a:ext cx="2663725" cy="1498351"/>
          </a:xfrm>
          <a:prstGeom prst="rect">
            <a:avLst/>
          </a:prstGeom>
          <a:noFill/>
          <a:ln>
            <a:noFill/>
          </a:ln>
        </p:spPr>
      </p:pic>
      <p:pic>
        <p:nvPicPr>
          <p:cNvPr id="100" name="Google Shape;100;p17"/>
          <p:cNvPicPr preferRelativeResize="0"/>
          <p:nvPr/>
        </p:nvPicPr>
        <p:blipFill>
          <a:blip r:embed="rId6">
            <a:alphaModFix/>
          </a:blip>
          <a:stretch>
            <a:fillRect/>
          </a:stretch>
        </p:blipFill>
        <p:spPr>
          <a:xfrm>
            <a:off x="5982225" y="2780125"/>
            <a:ext cx="2417124" cy="1357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Methodology:</a:t>
            </a:r>
            <a:endParaRPr/>
          </a:p>
          <a:p>
            <a:pPr indent="0" lvl="0" marL="0" rtl="0" algn="l">
              <a:spcBef>
                <a:spcPts val="0"/>
              </a:spcBef>
              <a:spcAft>
                <a:spcPts val="0"/>
              </a:spcAft>
              <a:buNone/>
            </a:pPr>
            <a:r>
              <a:rPr lang="en"/>
              <a:t>Setting Up the geometry</a:t>
            </a:r>
            <a:endParaRPr/>
          </a:p>
        </p:txBody>
      </p:sp>
      <p:sp>
        <p:nvSpPr>
          <p:cNvPr id="106" name="Google Shape;106;p1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geometry for our rods consist of:</a:t>
            </a:r>
            <a:endParaRPr/>
          </a:p>
          <a:p>
            <a:pPr indent="-311150" lvl="0" marL="457200" rtl="0" algn="l">
              <a:spcBef>
                <a:spcPts val="1200"/>
              </a:spcBef>
              <a:spcAft>
                <a:spcPts val="0"/>
              </a:spcAft>
              <a:buSzPts val="1300"/>
              <a:buAutoNum type="arabicParenR"/>
            </a:pPr>
            <a:r>
              <a:rPr lang="en"/>
              <a:t>Four Carbon Fibre Rod</a:t>
            </a:r>
            <a:br>
              <a:rPr lang="en"/>
            </a:br>
            <a:r>
              <a:rPr lang="en"/>
              <a:t>These rods store most of the </a:t>
            </a:r>
            <a:r>
              <a:rPr lang="en"/>
              <a:t>energy needed for jumping in the stretched configuration.</a:t>
            </a:r>
            <a:br>
              <a:rPr lang="en"/>
            </a:br>
            <a:endParaRPr/>
          </a:p>
          <a:p>
            <a:pPr indent="-311150" lvl="0" marL="457200" rtl="0" algn="l">
              <a:spcBef>
                <a:spcPts val="0"/>
              </a:spcBef>
              <a:spcAft>
                <a:spcPts val="0"/>
              </a:spcAft>
              <a:buSzPts val="1300"/>
              <a:buAutoNum type="arabicParenR"/>
            </a:pPr>
            <a:r>
              <a:rPr lang="en"/>
              <a:t>Elastic Bands</a:t>
            </a:r>
            <a:br>
              <a:rPr lang="en"/>
            </a:br>
            <a:r>
              <a:rPr lang="en"/>
              <a:t>These bands in reality help in dissipating concentrated stress in the rods</a:t>
            </a:r>
            <a:br>
              <a:rPr lang="en"/>
            </a:br>
            <a:endParaRPr/>
          </a:p>
          <a:p>
            <a:pPr indent="-311150" lvl="0" marL="457200" rtl="0" algn="l">
              <a:spcBef>
                <a:spcPts val="0"/>
              </a:spcBef>
              <a:spcAft>
                <a:spcPts val="0"/>
              </a:spcAft>
              <a:buSzPts val="1300"/>
              <a:buAutoNum type="arabicParenR"/>
            </a:pPr>
            <a:r>
              <a:rPr lang="en"/>
              <a:t>Nose Cone</a:t>
            </a:r>
            <a:br>
              <a:rPr lang="en"/>
            </a:br>
            <a:r>
              <a:rPr lang="en"/>
              <a:t>A concentrated mass </a:t>
            </a:r>
            <a:br>
              <a:rPr lang="en"/>
            </a:br>
            <a:endParaRPr/>
          </a:p>
          <a:p>
            <a:pPr indent="-311150" lvl="0" marL="457200" rtl="0" algn="l">
              <a:spcBef>
                <a:spcPts val="0"/>
              </a:spcBef>
              <a:spcAft>
                <a:spcPts val="0"/>
              </a:spcAft>
              <a:buSzPts val="1300"/>
              <a:buAutoNum type="arabicParenR"/>
            </a:pPr>
            <a:r>
              <a:rPr lang="en"/>
              <a:t>Wire connecting cone and bottom Junction</a:t>
            </a:r>
            <a:br>
              <a:rPr lang="en"/>
            </a:br>
            <a:r>
              <a:rPr lang="en"/>
              <a:t>This wire is especially important since it will help us in setting the boundary conditions for stretched configuration easily.</a:t>
            </a:r>
            <a:endParaRPr/>
          </a:p>
        </p:txBody>
      </p:sp>
      <p:pic>
        <p:nvPicPr>
          <p:cNvPr id="107" name="Google Shape;107;p18"/>
          <p:cNvPicPr preferRelativeResize="0"/>
          <p:nvPr/>
        </p:nvPicPr>
        <p:blipFill rotWithShape="1">
          <a:blip r:embed="rId3">
            <a:alphaModFix/>
          </a:blip>
          <a:srcRect b="529" l="530" r="-529" t="-519"/>
          <a:stretch/>
        </p:blipFill>
        <p:spPr>
          <a:xfrm>
            <a:off x="430288" y="2120425"/>
            <a:ext cx="3370675" cy="2627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311725" y="424150"/>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Methodology:</a:t>
            </a:r>
            <a:endParaRPr/>
          </a:p>
          <a:p>
            <a:pPr indent="0" lvl="0" marL="0" rtl="0" algn="l">
              <a:spcBef>
                <a:spcPts val="0"/>
              </a:spcBef>
              <a:spcAft>
                <a:spcPts val="0"/>
              </a:spcAft>
              <a:buNone/>
            </a:pPr>
            <a:r>
              <a:rPr lang="en"/>
              <a:t>Actuation </a:t>
            </a:r>
            <a:r>
              <a:rPr lang="en"/>
              <a:t>and</a:t>
            </a:r>
            <a:r>
              <a:rPr lang="en"/>
              <a:t> Boundary Conditions</a:t>
            </a:r>
            <a:endParaRPr/>
          </a:p>
        </p:txBody>
      </p:sp>
      <p:sp>
        <p:nvSpPr>
          <p:cNvPr id="113" name="Google Shape;113;p19"/>
          <p:cNvSpPr txBox="1"/>
          <p:nvPr>
            <p:ph idx="1" type="body"/>
          </p:nvPr>
        </p:nvSpPr>
        <p:spPr>
          <a:xfrm>
            <a:off x="4644675" y="119925"/>
            <a:ext cx="4166400" cy="4750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Actuation:</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Boundary conditions:</a:t>
            </a:r>
            <a:endParaRPr/>
          </a:p>
          <a:p>
            <a:pPr indent="457200" lvl="0" marL="0" rtl="0" algn="l">
              <a:spcBef>
                <a:spcPts val="1200"/>
              </a:spcBef>
              <a:spcAft>
                <a:spcPts val="0"/>
              </a:spcAft>
              <a:buNone/>
            </a:pPr>
            <a:r>
              <a:rPr lang="en"/>
              <a:t>Contact with the ground</a:t>
            </a:r>
            <a:endParaRPr/>
          </a:p>
          <a:p>
            <a:pPr indent="0" lvl="0" marL="0" rtl="0" algn="l">
              <a:spcBef>
                <a:spcPts val="1200"/>
              </a:spcBef>
              <a:spcAft>
                <a:spcPts val="0"/>
              </a:spcAft>
              <a:buNone/>
            </a:pPr>
            <a:r>
              <a:t/>
            </a:r>
            <a:endParaRPr/>
          </a:p>
          <a:p>
            <a:pPr indent="0" lvl="0" marL="457200" rtl="0" algn="l">
              <a:spcBef>
                <a:spcPts val="1200"/>
              </a:spcBef>
              <a:spcAft>
                <a:spcPts val="0"/>
              </a:spcAft>
              <a:buNone/>
            </a:pPr>
            <a:r>
              <a:rPr lang="en"/>
              <a:t>Can be enforced in Dismech</a:t>
            </a:r>
            <a:endParaRPr/>
          </a:p>
          <a:p>
            <a:pPr indent="-311150" lvl="0" marL="457200" rtl="0" algn="l">
              <a:spcBef>
                <a:spcPts val="1200"/>
              </a:spcBef>
              <a:spcAft>
                <a:spcPts val="0"/>
              </a:spcAft>
              <a:buSzPts val="1300"/>
              <a:buChar char="●"/>
            </a:pPr>
            <a:r>
              <a:rPr lang="en"/>
              <a:t>Simulation</a:t>
            </a:r>
            <a:r>
              <a:rPr lang="en"/>
              <a:t> Methods:</a:t>
            </a:r>
            <a:endParaRPr/>
          </a:p>
          <a:p>
            <a:pPr indent="457200" lvl="0" marL="0" rtl="0" algn="l">
              <a:spcBef>
                <a:spcPts val="1200"/>
              </a:spcBef>
              <a:spcAft>
                <a:spcPts val="0"/>
              </a:spcAft>
              <a:buNone/>
            </a:pPr>
            <a:r>
              <a:rPr lang="en"/>
              <a:t>Discrete rod framework </a:t>
            </a:r>
            <a:r>
              <a:rPr lang="en"/>
              <a:t>for</a:t>
            </a:r>
            <a:r>
              <a:rPr lang="en"/>
              <a:t> the carbon rods</a:t>
            </a:r>
            <a:endParaRPr/>
          </a:p>
          <a:p>
            <a:pPr indent="457200" lvl="0" marL="0" rtl="0" algn="l">
              <a:spcBef>
                <a:spcPts val="1200"/>
              </a:spcBef>
              <a:spcAft>
                <a:spcPts val="0"/>
              </a:spcAft>
              <a:buNone/>
            </a:pPr>
            <a:r>
              <a:rPr lang="en"/>
              <a:t>Simulate the rubber bands</a:t>
            </a:r>
            <a:endParaRPr/>
          </a:p>
          <a:p>
            <a:pPr indent="0" lvl="0" marL="0" rtl="0" algn="l">
              <a:spcBef>
                <a:spcPts val="1200"/>
              </a:spcBef>
              <a:spcAft>
                <a:spcPts val="1200"/>
              </a:spcAft>
              <a:buNone/>
            </a:pPr>
            <a:r>
              <a:rPr lang="en"/>
              <a:t>	</a:t>
            </a:r>
            <a:endParaRPr/>
          </a:p>
        </p:txBody>
      </p:sp>
      <p:pic>
        <p:nvPicPr>
          <p:cNvPr id="114" name="Google Shape;114;p19"/>
          <p:cNvPicPr preferRelativeResize="0"/>
          <p:nvPr/>
        </p:nvPicPr>
        <p:blipFill>
          <a:blip r:embed="rId3">
            <a:alphaModFix/>
          </a:blip>
          <a:stretch>
            <a:fillRect/>
          </a:stretch>
        </p:blipFill>
        <p:spPr>
          <a:xfrm>
            <a:off x="394888" y="2402600"/>
            <a:ext cx="3540174" cy="2467875"/>
          </a:xfrm>
          <a:prstGeom prst="rect">
            <a:avLst/>
          </a:prstGeom>
          <a:noFill/>
          <a:ln>
            <a:noFill/>
          </a:ln>
        </p:spPr>
      </p:pic>
      <p:pic>
        <p:nvPicPr>
          <p:cNvPr id="115" name="Google Shape;115;p19"/>
          <p:cNvPicPr preferRelativeResize="0"/>
          <p:nvPr/>
        </p:nvPicPr>
        <p:blipFill>
          <a:blip r:embed="rId4">
            <a:alphaModFix/>
          </a:blip>
          <a:stretch>
            <a:fillRect/>
          </a:stretch>
        </p:blipFill>
        <p:spPr>
          <a:xfrm>
            <a:off x="4936097" y="424150"/>
            <a:ext cx="3076025" cy="935450"/>
          </a:xfrm>
          <a:prstGeom prst="rect">
            <a:avLst/>
          </a:prstGeom>
          <a:noFill/>
          <a:ln>
            <a:noFill/>
          </a:ln>
        </p:spPr>
      </p:pic>
      <p:pic>
        <p:nvPicPr>
          <p:cNvPr id="116" name="Google Shape;116;p19"/>
          <p:cNvPicPr preferRelativeResize="0"/>
          <p:nvPr/>
        </p:nvPicPr>
        <p:blipFill>
          <a:blip r:embed="rId5">
            <a:alphaModFix/>
          </a:blip>
          <a:stretch>
            <a:fillRect/>
          </a:stretch>
        </p:blipFill>
        <p:spPr>
          <a:xfrm>
            <a:off x="5108700" y="1989700"/>
            <a:ext cx="1973073" cy="513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Sources:</a:t>
            </a:r>
            <a:endParaRPr/>
          </a:p>
        </p:txBody>
      </p:sp>
      <p:sp>
        <p:nvSpPr>
          <p:cNvPr id="122" name="Google Shape;122;p20"/>
          <p:cNvSpPr txBox="1"/>
          <p:nvPr>
            <p:ph idx="1" type="body"/>
          </p:nvPr>
        </p:nvSpPr>
        <p:spPr>
          <a:xfrm>
            <a:off x="311700" y="1505700"/>
            <a:ext cx="8458500" cy="30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[1] E. W. Hawkes et al., "Engineered Jumpers Overcome Biological Limits via Work Multiplication," </a:t>
            </a:r>
            <a:r>
              <a:rPr i="1" lang="en" sz="1100"/>
              <a:t>Nature News,</a:t>
            </a:r>
            <a:r>
              <a:rPr lang="en" sz="1100"/>
              <a:t> Apr. 27, 2022.</a:t>
            </a:r>
            <a:endParaRPr sz="1100"/>
          </a:p>
          <a:p>
            <a:pPr indent="0" lvl="0" marL="0" rtl="0" algn="l">
              <a:spcBef>
                <a:spcPts val="1200"/>
              </a:spcBef>
              <a:spcAft>
                <a:spcPts val="0"/>
              </a:spcAft>
              <a:buNone/>
            </a:pPr>
            <a:r>
              <a:rPr lang="en" sz="1100"/>
              <a:t>[2] NASA, "The Moon's Surface," Earth's Moon, Oct 3, 2017. </a:t>
            </a:r>
            <a:r>
              <a:rPr lang="en" sz="1100" u="sng">
                <a:hlinkClick r:id="rId3"/>
              </a:rPr>
              <a:t>https://moon.nasa.gov/resources/48/the-moons-surface/</a:t>
            </a:r>
            <a:endParaRPr sz="1100"/>
          </a:p>
          <a:p>
            <a:pPr indent="0" lvl="0" marL="0" rtl="0" algn="l">
              <a:spcBef>
                <a:spcPts val="1200"/>
              </a:spcBef>
              <a:spcAft>
                <a:spcPts val="0"/>
              </a:spcAft>
              <a:buNone/>
            </a:pPr>
            <a:r>
              <a:rPr lang="en" sz="1100"/>
              <a:t>[3] </a:t>
            </a:r>
            <a:r>
              <a:rPr lang="en" sz="1100"/>
              <a:t>A. Macario-Rojas, B. Parslew, A. Weightman, and K. L. Smith, "CLOVER Robot: A Minimally Actuated Jumping Robotic Platform," </a:t>
            </a:r>
            <a:r>
              <a:rPr i="1" lang="en" sz="1100"/>
              <a:t>Machines</a:t>
            </a:r>
            <a:r>
              <a:rPr lang="en" sz="1100"/>
              <a:t>, vol. 10, p. 640, 2022. Available: </a:t>
            </a:r>
            <a:r>
              <a:rPr lang="en" sz="1100" u="sng">
                <a:hlinkClick r:id="rId4"/>
              </a:rPr>
              <a:t>https://doi.org/10.3390/machines10080640</a:t>
            </a:r>
            <a:endParaRPr sz="1100"/>
          </a:p>
          <a:p>
            <a:pPr indent="0" lvl="0" marL="0" rtl="0" algn="l">
              <a:spcBef>
                <a:spcPts val="1200"/>
              </a:spcBef>
              <a:spcAft>
                <a:spcPts val="0"/>
              </a:spcAft>
              <a:buNone/>
            </a:pPr>
            <a:r>
              <a:rPr lang="en" sz="1100"/>
              <a:t>[4] Slash Gear</a:t>
            </a:r>
            <a:r>
              <a:rPr lang="en" sz="1100"/>
              <a:t>, "These NASA Mars Rover Inventions Could Be In Your Next Car”, Sep 15, 2022. </a:t>
            </a:r>
            <a:r>
              <a:rPr lang="en" sz="1100" u="sng">
                <a:hlinkClick r:id="rId5"/>
              </a:rPr>
              <a:t>https://www.slashgear.com/1009254/these-nasa-mars-rover-inventions-could-be-in-your-next-car/</a:t>
            </a:r>
            <a:endParaRPr sz="1100"/>
          </a:p>
          <a:p>
            <a:pPr indent="0" lvl="0" marL="0" rtl="0" algn="l">
              <a:spcBef>
                <a:spcPts val="1200"/>
              </a:spcBef>
              <a:spcAft>
                <a:spcPts val="0"/>
              </a:spcAft>
              <a:buNone/>
            </a:pPr>
            <a:r>
              <a:rPr lang="en" sz="1100"/>
              <a:t>[5] iStock, "Rocky Ground Pictures, Images and Stock Photos”, Sep 15, 2022. </a:t>
            </a:r>
            <a:r>
              <a:rPr lang="en" sz="1100" u="sng">
                <a:hlinkClick r:id="rId6"/>
              </a:rPr>
              <a:t>https://www.istockphoto.com/photos/rocky-ground</a:t>
            </a:r>
            <a:endParaRPr sz="1100"/>
          </a:p>
          <a:p>
            <a:pPr indent="0" lvl="0" marL="0" rtl="0" algn="l">
              <a:spcBef>
                <a:spcPts val="1200"/>
              </a:spcBef>
              <a:spcAft>
                <a:spcPts val="0"/>
              </a:spcAft>
              <a:buNone/>
            </a:pPr>
            <a:r>
              <a:rPr lang="en" sz="1100"/>
              <a:t>[6] Geographical, "Geo explainer: How are deserts formed?”, Sep 15, 2022. </a:t>
            </a:r>
            <a:r>
              <a:rPr lang="en" sz="1100" u="sng">
                <a:hlinkClick r:id="rId7"/>
              </a:rPr>
              <a:t>https://geographical.co.uk/science-environment/geo-explainer-how-are-deserts-formed-2</a:t>
            </a:r>
            <a:endParaRPr sz="1100"/>
          </a:p>
          <a:p>
            <a:pPr indent="0" lvl="0" marL="0" rtl="0" algn="l">
              <a:spcBef>
                <a:spcPts val="1200"/>
              </a:spcBef>
              <a:spcAft>
                <a:spcPts val="1200"/>
              </a:spcAft>
              <a:buNone/>
            </a:pPr>
            <a:r>
              <a:rPr lang="en" sz="1100"/>
              <a:t>[7] I.-F. Lee, C.-I. Lin, H.-C. Wu, L.-C. Wu, P.-C. Lin, M.-H. Chiang, and W.-P. Shih, "Squat and Standing Motion of a Single Robotic Leg Using Pneumatic Artificial Muscles," </a:t>
            </a:r>
            <a:r>
              <a:rPr i="1" lang="en" sz="1100"/>
              <a:t>Journal of Applied Science and Engineering</a:t>
            </a:r>
            <a:r>
              <a:rPr lang="en" sz="1100"/>
              <a:t>, vol. 18, no. 4, pp. , Dec. 2015.</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txBox="1"/>
          <p:nvPr>
            <p:ph type="title"/>
          </p:nvPr>
        </p:nvSpPr>
        <p:spPr>
          <a:xfrm>
            <a:off x="1002700" y="1502800"/>
            <a:ext cx="6797100" cy="12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200"/>
              <a:t>Thank you</a:t>
            </a:r>
            <a:endParaRPr sz="7200"/>
          </a:p>
        </p:txBody>
      </p:sp>
      <p:sp>
        <p:nvSpPr>
          <p:cNvPr id="128" name="Google Shape;128;p21"/>
          <p:cNvSpPr txBox="1"/>
          <p:nvPr>
            <p:ph idx="1" type="body"/>
          </p:nvPr>
        </p:nvSpPr>
        <p:spPr>
          <a:xfrm>
            <a:off x="4884850" y="2747500"/>
            <a:ext cx="5334900" cy="942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3600"/>
              <a:t>Q&amp;A Time</a:t>
            </a:r>
            <a:endParaRPr sz="3600"/>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